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8" r:id="rId2"/>
    <p:sldId id="290" r:id="rId3"/>
    <p:sldId id="289" r:id="rId4"/>
    <p:sldId id="257" r:id="rId5"/>
    <p:sldId id="293" r:id="rId6"/>
    <p:sldId id="292" r:id="rId7"/>
    <p:sldId id="291" r:id="rId8"/>
    <p:sldId id="259" r:id="rId9"/>
    <p:sldId id="2457" r:id="rId10"/>
    <p:sldId id="2446" r:id="rId11"/>
    <p:sldId id="2458" r:id="rId12"/>
    <p:sldId id="2447" r:id="rId13"/>
    <p:sldId id="2451" r:id="rId14"/>
    <p:sldId id="2452" r:id="rId15"/>
    <p:sldId id="2453" r:id="rId16"/>
    <p:sldId id="2454" r:id="rId17"/>
    <p:sldId id="2455" r:id="rId18"/>
    <p:sldId id="2456" r:id="rId19"/>
    <p:sldId id="2459" r:id="rId20"/>
    <p:sldId id="2460" r:id="rId21"/>
    <p:sldId id="2440" r:id="rId22"/>
    <p:sldId id="2441" r:id="rId23"/>
    <p:sldId id="2443" r:id="rId24"/>
    <p:sldId id="270" r:id="rId25"/>
    <p:sldId id="2444" r:id="rId26"/>
    <p:sldId id="2442" r:id="rId27"/>
    <p:sldId id="296" r:id="rId28"/>
    <p:sldId id="295" r:id="rId29"/>
    <p:sldId id="279" r:id="rId30"/>
    <p:sldId id="271" r:id="rId31"/>
    <p:sldId id="280" r:id="rId32"/>
    <p:sldId id="281" r:id="rId33"/>
    <p:sldId id="278" r:id="rId34"/>
    <p:sldId id="260" r:id="rId35"/>
    <p:sldId id="261" r:id="rId36"/>
    <p:sldId id="262" r:id="rId37"/>
    <p:sldId id="282" r:id="rId38"/>
    <p:sldId id="286" r:id="rId39"/>
    <p:sldId id="287" r:id="rId4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57"/>
            <p14:sldId id="293"/>
            <p14:sldId id="292"/>
            <p14:sldId id="291"/>
            <p14:sldId id="259"/>
            <p14:sldId id="2457"/>
            <p14:sldId id="2446"/>
            <p14:sldId id="2458"/>
            <p14:sldId id="2447"/>
            <p14:sldId id="2451"/>
            <p14:sldId id="2452"/>
            <p14:sldId id="2453"/>
            <p14:sldId id="2454"/>
            <p14:sldId id="2455"/>
            <p14:sldId id="2456"/>
            <p14:sldId id="2459"/>
            <p14:sldId id="2460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8"/>
    <p:restoredTop sz="94394" autoAdjust="0"/>
  </p:normalViewPr>
  <p:slideViewPr>
    <p:cSldViewPr snapToGrid="0">
      <p:cViewPr varScale="1">
        <p:scale>
          <a:sx n="86" d="100"/>
          <a:sy n="86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2020/10/10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5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473323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1819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40641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305197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549571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487840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834741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38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39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239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415505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69814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851646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57577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55431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CF4B8-F858-4B7C-BBA5-DF5A64F77A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52D7DA-73AD-444A-A219-635E615C1F4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F37728-D364-466E-8A13-4F30C5CB08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82C6AF-8EA9-4DE8-8D41-FC4916CD7A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05B5B-5FED-4DB4-A44D-C9F4F732833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9B2464-B40F-4287-970A-AAFE2773706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576845-B9EC-4061-9368-60EDD5FD704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E0BB81-B0EF-475E-87DE-9BA027A5FC1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226EC-41EE-4CB3-AE5B-4AAB0844AF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D100C8-D537-458D-8421-1D75BCFFA9D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8D4579-19DB-4266-88A8-A1AEDE90C6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C747B-F59A-4833-9F88-52C736BC99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Science &amp; Technology University</a:t>
            </a: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School of Electrical Engineering and Computing</a:t>
            </a:r>
            <a:b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5" y="1529503"/>
            <a:ext cx="1675548" cy="161547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5" y="5186347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Ethiopia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E873-61AE-4A54-B21F-8BF00D9A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01510A-2C42-478F-8C12-CBF5F74DDF5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FCB3-167C-44B4-AB8A-1DC8164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E6A8-3FC7-427A-99C5-50A4B19A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229D55C-821D-47DA-9A7F-6446845B31F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6611" y="974092"/>
                <a:ext cx="8073213" cy="5220820"/>
              </a:xfrm>
            </p:spPr>
            <p:txBody>
              <a:bodyPr/>
              <a:lstStyle/>
              <a:p>
                <a:pPr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i="1" dirty="0"/>
                  <a:t>optical flow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i="1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i="1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i="1" dirty="0"/>
                  <a:t>optical flow =&gt;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2400" i="1" dirty="0"/>
                  <a:t>and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2400" i="1" dirty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i="1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229D55C-821D-47DA-9A7F-6446845B3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6611" y="974092"/>
                <a:ext cx="8073213" cy="5220820"/>
              </a:xfrm>
              <a:blipFill>
                <a:blip r:embed="rId3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1552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3581400" y="2988527"/>
            <a:ext cx="79043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>
            <a:off x="466027" y="3032848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6467707" y="842936"/>
            <a:ext cx="3353727" cy="531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9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3581400" y="2988527"/>
            <a:ext cx="79043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>
            <a:off x="466027" y="3032848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1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4052769" y="2982235"/>
            <a:ext cx="374265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549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62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 flipH="1">
            <a:off x="4427034" y="2982235"/>
            <a:ext cx="209089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4560609" y="2338039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11341480" y="1646882"/>
            <a:ext cx="144276" cy="3549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9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74092"/>
            <a:ext cx="10517188" cy="5220820"/>
          </a:xfrm>
        </p:spPr>
        <p:txBody>
          <a:bodyPr/>
          <a:lstStyle/>
          <a:p>
            <a:r>
              <a:rPr lang="en-US" altLang="zh-CN" sz="2400" b="1" dirty="0"/>
              <a:t>Research Question</a:t>
            </a:r>
            <a:endParaRPr lang="en-US" sz="2400" b="1" dirty="0"/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Can adding additional constraints improve temporal coherency for video translation? 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What is the effect of temporal discriminator on improving unsupervised video-to-video translation? 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»"/>
            </a:pP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 useBgFill="1"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9283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583611"/>
            <a:ext cx="10517188" cy="52208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»"/>
            </a:pPr>
            <a:endParaRPr lang="en-US" altLang="zh-CN" sz="2400" b="1" dirty="0"/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altLang="zh-CN" sz="2400" b="1" dirty="0"/>
              <a:t>General Objective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dirty="0"/>
              <a:t>The general objective of the study is to incorporate a temporal cycle consistency constraint for video-to-video translation to the ReCycle GAN network. </a:t>
            </a:r>
          </a:p>
          <a:p>
            <a:pPr marL="342900" indent="-342900">
              <a:buFont typeface="Calibri" panose="020F0502020204030204" pitchFamily="34" charset="0"/>
              <a:buChar char="»"/>
            </a:pPr>
            <a:r>
              <a:rPr lang="en-US" altLang="zh-CN" sz="2400" b="1" dirty="0"/>
              <a:t>Specific Objective</a:t>
            </a:r>
            <a:endParaRPr lang="en-US" sz="2400" dirty="0"/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Gathering dataset for training and testing.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Embedding feature preserving loss to Cycle GAN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Modifying the discriminator network to make it aware of temporal information.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Adding learning constraints to the Cycle GAN and ReCycle GAN networks.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Designing a GAN model for the video translation using the TensorFlow Keras framework. 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Evaluating the performance of the model.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Objective of the Study</a:t>
            </a:r>
            <a:r>
              <a:rPr lang="en-US" altLang="zh-CN" dirty="0">
                <a:solidFill>
                  <a:srgbClr val="000000"/>
                </a:solidFill>
                <a:cs typeface="Helvetica" panose="020B0604020202020204" pitchFamily="34" charset="0"/>
              </a:rPr>
              <a:t>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68505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Literature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 Review</a:t>
            </a:r>
            <a:r>
              <a:rPr lang="zh-CN" altLang="en-US" dirty="0">
                <a:solidFill>
                  <a:srgbClr val="000000"/>
                </a:solidFill>
              </a:rPr>
              <a:t>
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8BFAD56-19E6-4FDB-9520-EA8F0A762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471012"/>
              </p:ext>
            </p:extLst>
          </p:nvPr>
        </p:nvGraphicFramePr>
        <p:xfrm>
          <a:off x="200721" y="868175"/>
          <a:ext cx="11907836" cy="537627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15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9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625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Author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Methodology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modeling</a:t>
                      </a:r>
                      <a:endParaRPr lang="en-US" sz="3200" i="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GAP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383">
                <a:tc>
                  <a:txBody>
                    <a:bodyPr/>
                    <a:lstStyle/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Zhu et al. 2017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Cycle Consistency Constraint.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</a:rPr>
                        <a:t>Doesn’t consider temporal information.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Framewise image-to-image translation. 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383">
                <a:tc>
                  <a:txBody>
                    <a:bodyPr/>
                    <a:lstStyle/>
                    <a:p>
                      <a:r>
                        <a:rPr lang="en-US" sz="22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Bashkirova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et al. 2018</a:t>
                      </a:r>
                      <a:endParaRPr lang="en-US" sz="2200" b="0" i="0" dirty="0">
                        <a:latin typeface="+mj-lt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3D-Cycle Consistency Constraint</a:t>
                      </a:r>
                      <a:endParaRPr lang="en-GB" sz="2200" b="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The network implicitly learns to form input video</a:t>
                      </a:r>
                      <a:r>
                        <a:rPr lang="en-US" sz="2200" kern="1200" dirty="0"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Fixed-length video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Not complex enough for temporal learning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endParaRPr lang="en-US" sz="2200" kern="1200" dirty="0">
                        <a:effectLst/>
                        <a:latin typeface="+mj-lt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383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 et al. 2018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  <a:latin typeface="+mj-lt"/>
                        </a:rPr>
                        <a:t>Cycle Consistency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RNN based Discriminator.</a:t>
                      </a:r>
                      <a:endParaRPr lang="en-GB" sz="2200" dirty="0">
                        <a:latin typeface="+mj-lt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Temporal residual error minimizer, Optical flow warping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Fail in case of fast object motion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Fixed length video.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6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Literature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 Review</a:t>
            </a:r>
            <a:r>
              <a:rPr lang="zh-CN" altLang="en-US" dirty="0">
                <a:solidFill>
                  <a:srgbClr val="000000"/>
                </a:solidFill>
              </a:rPr>
              <a:t>
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8BFAD56-19E6-4FDB-9520-EA8F0A762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415036"/>
              </p:ext>
            </p:extLst>
          </p:nvPr>
        </p:nvGraphicFramePr>
        <p:xfrm>
          <a:off x="200722" y="868177"/>
          <a:ext cx="11753385" cy="54158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1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8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776">
                <a:tc>
                  <a:txBody>
                    <a:bodyPr/>
                    <a:lstStyle/>
                    <a:p>
                      <a:r>
                        <a:rPr lang="en-US" sz="2800" dirty="0"/>
                        <a:t>Author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Methodology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modeling</a:t>
                      </a:r>
                      <a:r>
                        <a:rPr lang="en-US" sz="2800" dirty="0"/>
                        <a:t>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GAP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6648">
                <a:tc>
                  <a:txBody>
                    <a:bodyPr/>
                    <a:lstStyle/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Chen et al. 2019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Cycle GAN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Motion translator-based motion cycle consistency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Motion translator network</a:t>
                      </a:r>
                      <a:endParaRPr lang="en-US" sz="2200" kern="1200" dirty="0">
                        <a:effectLst/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 content translation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.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648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Bansal et al. 2018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Recurrent </a:t>
                      </a:r>
                      <a:r>
                        <a:rPr lang="en-GB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Temporal predictor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Cycle-GAN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Next frame prediction.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 content translation.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Temporal predictor error </a:t>
                      </a:r>
                      <a:endParaRPr lang="en-US" sz="2200" kern="1200" dirty="0">
                        <a:effectLst/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663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Park et al. 2019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Cycle Consistency</a:t>
                      </a:r>
                      <a:r>
                        <a:rPr lang="en-GB" sz="2200" dirty="0">
                          <a:latin typeface="+mj-lt"/>
                          <a:cs typeface="Helvetica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Flow estimator network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Consistency warping network</a:t>
                      </a:r>
                      <a:endParaRPr lang="en-GB" sz="2200" dirty="0"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Bidirectional mapping </a:t>
                      </a:r>
                      <a:endParaRPr lang="en-US" sz="2200" dirty="0"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Input domain videos shall have very similar content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20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3733F-054F-4569-B9D6-080BCDCE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88" y="1247467"/>
            <a:ext cx="4079023" cy="833437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 useBgFill="1"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80905"/>
            <a:ext cx="5181600" cy="4096058"/>
          </a:xfrm>
        </p:spPr>
        <p:txBody>
          <a:bodyPr/>
          <a:lstStyle/>
          <a:p>
            <a:pPr lvl="0"/>
            <a:r>
              <a:rPr lang="en-US" dirty="0"/>
              <a:t>Translate a given domain video to another domain.</a:t>
            </a:r>
          </a:p>
          <a:p>
            <a:pPr lvl="0"/>
            <a:r>
              <a:rPr lang="en-US" dirty="0"/>
              <a:t>Add learning constraints to Cycle-GAN and the ReCycle-GAN network.</a:t>
            </a:r>
          </a:p>
          <a:p>
            <a:pPr lvl="0"/>
            <a:r>
              <a:rPr lang="en-US" dirty="0"/>
              <a:t>Blend spatial-temporal information.</a:t>
            </a: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9E1E2-9FA3-4BC1-93F0-EEAE118DB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80905"/>
            <a:ext cx="5181600" cy="4096058"/>
          </a:xfrm>
        </p:spPr>
        <p:txBody>
          <a:bodyPr/>
          <a:lstStyle/>
          <a:p>
            <a:pPr lvl="0"/>
            <a:r>
              <a:rPr lang="en-US" dirty="0"/>
              <a:t>One to many video-to-video translations </a:t>
            </a:r>
          </a:p>
          <a:p>
            <a:pPr lvl="0"/>
            <a:r>
              <a:rPr lang="en-US" dirty="0"/>
              <a:t>The video does not zoom in or out throughout the whole process.</a:t>
            </a:r>
          </a:p>
          <a:p>
            <a:pPr lvl="0"/>
            <a:r>
              <a:rPr lang="en-US" dirty="0"/>
              <a:t>This work does not consider the object occlusion problem.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Scope and Limitation</a:t>
            </a:r>
            <a:r>
              <a:rPr lang="zh-CN" altLang="en-US" dirty="0"/>
              <a:t>
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2EAC55F-2686-43B6-A36A-712DD6A57A51}"/>
              </a:ext>
            </a:extLst>
          </p:cNvPr>
          <p:cNvSpPr txBox="1">
            <a:spLocks/>
          </p:cNvSpPr>
          <p:nvPr/>
        </p:nvSpPr>
        <p:spPr>
          <a:xfrm>
            <a:off x="6283713" y="1247468"/>
            <a:ext cx="4079023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Limitation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6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b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By: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October,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9334D839-433E-4877-8E22-06F1C04F3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3733F-054F-4569-B9D6-080BCDCE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BE4DA5F-6FEE-41A0-A60B-833B9C83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91800" cy="4732338"/>
          </a:xfrm>
        </p:spPr>
        <p:txBody>
          <a:bodyPr/>
          <a:lstStyle/>
          <a:p>
            <a:r>
              <a:rPr lang="en-US" dirty="0"/>
              <a:t>Obama-trump</a:t>
            </a:r>
          </a:p>
          <a:p>
            <a:r>
              <a:rPr lang="en-US" dirty="0"/>
              <a:t>Viper dataset and</a:t>
            </a:r>
          </a:p>
          <a:p>
            <a:r>
              <a:rPr lang="en-US" dirty="0"/>
              <a:t>Flowers are used for both training and testing stages as used in ReCycle GAN work.</a:t>
            </a:r>
          </a:p>
          <a:p>
            <a:r>
              <a:rPr lang="en-US" dirty="0" err="1"/>
              <a:t>Adiss</a:t>
            </a:r>
            <a:r>
              <a:rPr lang="en-US" dirty="0"/>
              <a:t>( </a:t>
            </a:r>
            <a:r>
              <a:rPr lang="am-ET" dirty="0"/>
              <a:t>አዲስ) </a:t>
            </a:r>
            <a:r>
              <a:rPr lang="en-US" dirty="0"/>
              <a:t>- Prime minister Abiy Ahmed and </a:t>
            </a:r>
            <a:r>
              <a:rPr lang="en-US" dirty="0" err="1"/>
              <a:t>Debretsion</a:t>
            </a:r>
            <a:r>
              <a:rPr lang="en-US" dirty="0"/>
              <a:t> </a:t>
            </a:r>
            <a:r>
              <a:rPr lang="en-US" dirty="0" err="1"/>
              <a:t>Gebremichael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From videos </a:t>
            </a:r>
            <a:endParaRPr lang="am-E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/>
              <a:t>Research Methodology 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53350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543050" y="83167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609677" y="938908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" y="1893976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181126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432311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8" y="3103298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B5784-E57B-4ACF-975F-24042D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7FF75-1080-4FA1-8A78-2470401BB7C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650-C882-468D-A1EE-63F526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EB06-C96F-4780-9A13-31901D4A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Cycle-GAN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6EDD5-4EA9-403E-9112-06D2367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5FE5B-815E-4D78-8ECC-9F3E206334F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8915-9A55-427A-AF76-C420E9BF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CC5-F239-42C7-9978-E1CAEE18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78ECE-ED0B-4D6D-91C9-A4CD757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549FF6-F653-49D4-BB2E-A3ED2E6BD89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5A40-6A7F-4710-8336-223CDCA8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E8A3-9B69-43B8-94CE-C274871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B2F37-760C-481E-86A3-C820AD4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C86EEB-74D3-4BD1-A015-B5E3CD3EEF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3F8B-8BC1-4D98-B249-8C1ECB8B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FE6B-C82F-4474-8EF0-CB6642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5F156-3503-44C9-AAF8-32BF2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505F03-61A3-48E2-9636-528484C9E9A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9BCED-8B2A-42DF-9F70-695EF0B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4ADF-C0BF-4FFF-876F-90E7239A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29335-8176-4325-AB13-C080B466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760C81-EC12-4478-9C56-316FAB3E89C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3D0E-4EC1-419A-966D-A88BA0C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25497-4C62-4F12-A47E-38D8462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/>
              <a:t>Motivations</a:t>
            </a:r>
            <a:r>
              <a:rPr lang="zh-CN" altLang="en-US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4D4F6-1894-42EA-B033-7706632F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4D96F9-08F5-4507-96C2-8D2F2C0AA0B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247F2-BA94-49EB-80D1-EF38592D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4E07-3C29-4606-A0B9-56062EA2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>
                <a:solidFill>
                  <a:schemeClr val="tx2"/>
                </a:solidFill>
              </a:rPr>
              <a:t>Motivations</a:t>
            </a:r>
            <a:endParaRPr lang="en-US" altLang="en-US" sz="4000" cap="none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2B21-CDAF-4EDF-9201-650D1419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9386F-F802-4C5E-8481-7A2AEBAF463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1DF910E-CA96-472A-8CE9-50A3A6A4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3D2546-59AF-4F7E-865C-F3A41FC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Title: “Temporal Cycle Consistency: </a:t>
            </a:r>
            <a:r>
              <a:rPr lang="en-US" sz="3600" b="0"/>
              <a:t>for a video to video translation</a:t>
            </a:r>
            <a:r>
              <a:rPr lang="en-US" sz="3600"/>
              <a:t>.” </a:t>
            </a:r>
            <a:br>
              <a:rPr lang="en-US" sz="3600"/>
            </a:br>
            <a:r>
              <a:rPr lang="en-US" sz="2800"/>
              <a:t>MSc Thesis presentation.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b="1"/>
              <a:t>Kirubel Abebe </a:t>
            </a:r>
            <a:r>
              <a:rPr lang="en-US" sz="2200" b="1" err="1"/>
              <a:t>Senbeto</a:t>
            </a:r>
            <a:endParaRPr lang="en-US" sz="2200" b="1"/>
          </a:p>
          <a:p>
            <a:r>
              <a:rPr lang="en-US" sz="2200" b="1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MSc Thesis presentation</a:t>
            </a:r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D2E97B10-52FE-4040-B928-7709D00439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8473C-15C7-4654-AAF3-F09893F7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630B3-7B9B-4D26-BF96-D055BEB478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CACE0-5B80-4859-A85E-39F0D9B9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6BAA-6AC1-4F52-B404-F68C851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325F0-9EE5-4F44-8C07-7A78608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5AD4FE-9F09-414A-8C26-501520672E4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66189A-78F1-4898-8039-B69A2029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6299CD-8561-43E8-9458-5E7E7E3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D2732-67F3-49E4-A805-4F13903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69365B-3F8A-4FA0-BA3E-510B2884B1C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77169769-2900-411C-9EF8-B7A04D81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14B183C-E48E-42E5-AC58-78DFE2D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BD9E2-F0FF-4B09-A3C9-43C1621A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583D5-D93F-441C-92BB-FB5F61552E8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684F33E-6885-43BF-B474-AEB8671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29327A-3E33-4D6B-92B0-F031BC4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03968-8ED0-4B37-9AC7-F1871CD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DE6B67-1657-480B-9491-01BD026D843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F3FDF-11DE-4470-BA17-82D65D65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BCC76-FE0D-494A-915E-7580596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90289-C817-4494-A882-D26C2052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46AA15-E8AB-448A-9992-588B3304453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8FD1-D0A1-4ECC-891C-CDE7B2FF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7523-17C4-4019-A05D-7787ABF2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CE5FA-8947-4ABE-92C7-28B67818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912D23-77DC-4B31-91A5-C1CF97C837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6F36D-B7E6-4B5D-87DE-77F31A6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821B-B76B-47EA-A318-24F4E24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CB734-ADEA-4A27-8FD4-A500166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6373CC-4502-4E26-8E9D-9445DC355374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2291-4267-4D01-B7A0-51F1F3AF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9EA0-CA51-408E-BFE5-DD2A264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/>
              <a:t>LOREM IPSUM DOLOR</a:t>
            </a:r>
            <a:endParaRPr lang="zh-CN" altLang="en-US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B871C-8030-44CB-9AEB-A3A6A25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8AA79-3CD2-4D05-9845-D778EC7ED1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493-51D1-4613-A61C-DE3A6D4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5989-1CA9-4472-A6EC-D3CA567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FDA6-A2A4-406B-82DF-1AE7D70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700B7E-C0D6-4E64-BBA6-8EBD1B349DA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992CE-9A13-4CF6-88DF-F0745B82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21F0-1348-4200-990C-9805116A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914400"/>
            <a:ext cx="4618065" cy="54419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AC35-87A7-42AD-922B-9349D8B6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26FEEA-C0F4-4728-9FAB-C784A56E0C2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95F3-48A8-44BB-9302-5ADEF619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050C-4951-4E32-9BFB-A8EDCC17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" name="Picture 5" descr="Logo.png">
            <a:extLst>
              <a:ext uri="{FF2B5EF4-FFF2-40B4-BE49-F238E27FC236}">
                <a16:creationId xmlns:a16="http://schemas.microsoft.com/office/drawing/2014/main" id="{0C50D9A1-7748-40CA-9CDE-5DAD98B512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30A-5C10-45FD-9591-288EB43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0A71AF-0052-43B4-8F4C-8E967D89783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E2A-0C2F-4D82-8A67-CCA37889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0FC24-6588-4DE2-BBFE-ED8864FF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613807" y="13652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564086" y="1971047"/>
            <a:ext cx="521645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495300" y="1781061"/>
            <a:ext cx="5940350" cy="3702171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DE5-C22F-4235-A9CA-4A0BFC77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B7F79D-F5E9-44C8-BF90-36292284EB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59DD-0ABF-417A-BCD4-97C9BB0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EE6F-C213-4450-8025-26AFC51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" name="Picture 9" descr="Logo.png">
            <a:extLst>
              <a:ext uri="{FF2B5EF4-FFF2-40B4-BE49-F238E27FC236}">
                <a16:creationId xmlns:a16="http://schemas.microsoft.com/office/drawing/2014/main" id="{5BEB0E7D-F385-4AE1-9816-0EF5DE27F8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 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41295" y="1264604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A83F-5ECE-4D17-9A33-C99FE84A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DC9434-864F-490D-BF53-C115BB41A3D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C33B0-39EC-4A07-804C-75262D56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4CBF-AF1C-4C80-A716-1857686B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18CD5FE6-18CC-4892-9C6A-6614010C6B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disappearance.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Arbitrary strange motion on the generated (flickering).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8" b="6125"/>
          <a:stretch/>
        </p:blipFill>
        <p:spPr>
          <a:xfrm>
            <a:off x="5888037" y="3849225"/>
            <a:ext cx="5953125" cy="2233613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disappearance.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Arbitrary strange motion on the generated (flickering).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55207A-8EC6-4DB7-89F4-EB1ED32718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33" t="15102" r="4041" b="61212"/>
          <a:stretch/>
        </p:blipFill>
        <p:spPr>
          <a:xfrm>
            <a:off x="6536412" y="3785773"/>
            <a:ext cx="4656374" cy="25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2767</Words>
  <Application>Microsoft Office PowerPoint</Application>
  <PresentationFormat>Widescreen</PresentationFormat>
  <Paragraphs>429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Introduction
</vt:lpstr>
      <vt:lpstr>Introduction 
</vt:lpstr>
      <vt:lpstr>Motivation 
</vt:lpstr>
      <vt:lpstr>Motivation 
</vt:lpstr>
      <vt:lpstr>Statement of the problem 
</vt:lpstr>
      <vt:lpstr>Statement of the problem 
</vt:lpstr>
      <vt:lpstr>Statement of the problem 
</vt:lpstr>
      <vt:lpstr>Statement of the problem 
</vt:lpstr>
      <vt:lpstr>Statement of the problem 
</vt:lpstr>
      <vt:lpstr>Statement of the problem 
</vt:lpstr>
      <vt:lpstr>PowerPoint Presentation</vt:lpstr>
      <vt:lpstr>PowerPoint Presentation</vt:lpstr>
      <vt:lpstr>PowerPoint Presentation</vt:lpstr>
      <vt:lpstr>Scope</vt:lpstr>
      <vt:lpstr>Datasets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192</cp:revision>
  <dcterms:created xsi:type="dcterms:W3CDTF">2015-12-16T09:32:00Z</dcterms:created>
  <dcterms:modified xsi:type="dcterms:W3CDTF">2020-10-10T13:33:40Z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